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2" r:id="rId21"/>
    <p:sldId id="256" r:id="rId22"/>
    <p:sldId id="25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EE25-5469-484F-A448-A7EA6A04A934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7FDEE-A2B9-4BA8-843B-86BD92A463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08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CBC9-BF39-7712-B9B0-2E109733E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15F5B2-A874-8402-24DF-3A630085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7EF07-37E3-0DD3-C6B8-F656621A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F20-E347-4BB4-A237-B7FB3D56DA3D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4D64C6-0CA3-62B1-E74A-49DD254A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CF1A9A-6B4E-1099-8561-4108EC64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93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FAB1D-5D8B-3600-0465-0E749B0F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D63F88-C15D-B73D-7CBE-37B0DCE59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9CD6C3-E419-BE60-8F24-276AEBCD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116F-C7D9-4D93-8789-1B8BDE8ABDEC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0FF059-B4BD-33E3-95E8-03DA61C6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81AE78-94BC-402A-8B9D-9DD5BB6B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8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F4F754-6B59-3CDA-8A8E-04E52BC62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FF2567-B7D9-89EE-2B37-CE384C422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10EF1-F2BA-ABB3-CB0E-EFB3A328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B093-8110-4B62-A7C2-9567C4B5CC67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B4F08-6EE9-1C85-EDE9-BC98515F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CA85B1-E39E-D84E-7188-78E71A2D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7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368B9-2281-99E2-0A52-A689ABCC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ED95F4-4D02-2046-A699-EBBEFCAA5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C9096-12F9-16B7-F34A-5DB15BF1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F2AA56-974E-29C6-55B5-F01BA2E7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FFFF7E-E71B-8D53-39E9-2F8A7123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17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64A6B-8817-2C5C-FD65-095D47C1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F15D52-0589-50D6-F9A3-FB95BEB5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E6D1B9-F3CF-D3F5-1D84-64C8E06F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B57E-687F-4975-ACA7-B38E58215A3D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BA63DF-0D8F-81D8-2D23-A41FFB31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06B48-458A-313B-0FFC-3BAA125D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5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630E2-49BF-3BDA-F846-5500B7AB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85CB52-F078-7E03-B5E8-7A1BA80C2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3177A5-F5B2-F8AD-9D31-05059752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5CE103-266A-DC95-076F-BB88893A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679D-5722-4D76-8457-1D962966589C}" type="datetime1">
              <a:rPr lang="nl-NL" smtClean="0"/>
              <a:t>1-4-2026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F7404A-0282-D747-1698-97D9B31E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B40779-061C-49A0-FB1E-CC25F9E3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02958-B848-93C2-E4D7-B1DF340D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79B901-7959-2E39-EEFA-612805D4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53E05C-F3FD-2FC6-9F42-583A158A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46E97D-D61D-3ED9-0E49-212316578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F35E4DB-7886-9A32-ED4E-6469CC83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88B915-5741-7A00-377E-351A7788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3912-54D0-41BD-9CBE-86C03C2DF1E2}" type="datetime1">
              <a:rPr lang="nl-NL" smtClean="0"/>
              <a:t>1-4-2026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6F5C50-7B27-D57D-3019-17239EA0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10C4EB-F3CE-D94B-DA62-3CAC8C2F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62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36C8E-3839-A8F5-6A18-7D597565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1F80D1-A3D5-D1C1-0A11-EAC750B9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8EB5-8C67-4197-B9B9-F8CDBC6B90A6}" type="datetime1">
              <a:rPr lang="nl-NL" smtClean="0"/>
              <a:t>1-4-2026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23BF4E-1271-99E2-025A-0B4823BB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29EAFE-5BE3-DD6B-5EF9-69C28F3D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85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81B4F9-676C-41DA-9BDD-C04923AA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2A6E-F5CA-4880-BE47-C4073E4F4E0D}" type="datetime1">
              <a:rPr lang="nl-NL" smtClean="0"/>
              <a:t>1-4-2026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E05927-8208-42E5-78C3-B379395B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0C8D4F-A95C-84EB-EB6C-19A5D739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78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05994-79D0-6133-0ABE-A2766077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C9FA7-F860-83E6-6926-958B4B6C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18422B-C132-96B7-F46E-1EF232002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BAEF9F-7161-CA64-A194-E26DF5BE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67CF-30B8-4393-B69E-64E1F11F6DE8}" type="datetime1">
              <a:rPr lang="nl-NL" smtClean="0"/>
              <a:t>1-4-2026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8E7937-D5CC-B1BD-F0CF-2FCCAADC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C4F7E-561D-5AFE-DD87-D2B3579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20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97F03-ADFD-8A50-89CF-412F3884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43CF11-C62E-E57D-891B-6AFF4F9EB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F0C7CC-2E71-4401-174A-60ACB31F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B8F067-8A20-AC37-679F-3B001228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481D-08AD-4F4C-A56E-A7E54A82759D}" type="datetime1">
              <a:rPr lang="nl-NL" smtClean="0"/>
              <a:t>1-4-2026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F79904-7B0A-3148-5050-ABA1099D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36E36-48BF-A9B6-B671-BB51648D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AAF8C2-0626-C11C-3942-80B8DE2C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506847-5A95-96ED-B440-4A9B8E0B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D0463-40B0-5C94-3351-EDC64B6A2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CCB21-BCC8-40E2-A382-6062AF751211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8EDA20-8299-9A92-E77A-2EF5D4A5D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9C95C-E4D0-B910-67CB-97E2D15F9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26201C-EF58-47C0-A9B3-7428A19B94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E60C688-E4DA-48DF-4B2C-BC9945BC7500}"/>
              </a:ext>
            </a:extLst>
          </p:cNvPr>
          <p:cNvSpPr txBox="1"/>
          <p:nvPr/>
        </p:nvSpPr>
        <p:spPr>
          <a:xfrm>
            <a:off x="4203206" y="2990842"/>
            <a:ext cx="3785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/>
              <a:t>Arduino</a:t>
            </a:r>
            <a:r>
              <a:rPr lang="nl-NL" sz="3600" dirty="0"/>
              <a:t> workshop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9AAC337-18D4-45D4-6212-A0DBE5E3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31D7-7319-4C50-BFE1-035B2179A3E0}" type="datetime1">
              <a:rPr lang="nl-NL" smtClean="0"/>
              <a:t>1-4-2026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105577B-7868-191A-9CE2-0439C746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D74D284-B4B0-AD13-EA3E-195462A1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65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B83AD-A6D1-868D-3165-2B40B72B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B9EF1-40B9-5D14-7DB9-694C9795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Array declaraties (optioneel)</a:t>
            </a:r>
          </a:p>
          <a:p>
            <a:pPr lvl="1"/>
            <a:r>
              <a:rPr lang="nl-NL" dirty="0"/>
              <a:t>&lt;Data type&gt; &lt;naam&gt; [aantal];</a:t>
            </a:r>
          </a:p>
          <a:p>
            <a:pPr lvl="0"/>
            <a:r>
              <a:rPr lang="nl-NL" dirty="0"/>
              <a:t>Strings</a:t>
            </a:r>
          </a:p>
          <a:p>
            <a:pPr lvl="1"/>
            <a:r>
              <a:rPr lang="en-US" dirty="0"/>
              <a:t>char </a:t>
            </a:r>
            <a:r>
              <a:rPr lang="en-US" dirty="0" err="1"/>
              <a:t>my_str</a:t>
            </a:r>
            <a:r>
              <a:rPr lang="en-US" dirty="0"/>
              <a:t>[6]; 	// an array big enough for a 5 character string </a:t>
            </a:r>
          </a:p>
          <a:p>
            <a:pPr lvl="1"/>
            <a:r>
              <a:rPr lang="en-US" dirty="0"/>
              <a:t>string </a:t>
            </a:r>
            <a:r>
              <a:rPr lang="en-US" dirty="0" err="1"/>
              <a:t>my_str</a:t>
            </a:r>
            <a:r>
              <a:rPr lang="en-US" dirty="0"/>
              <a:t> = "This is my string.";</a:t>
            </a:r>
            <a:endParaRPr lang="nl-NL" dirty="0"/>
          </a:p>
          <a:p>
            <a:pPr lvl="0"/>
            <a:r>
              <a:rPr lang="nl-NL" dirty="0" err="1"/>
              <a:t>Struct</a:t>
            </a:r>
            <a:r>
              <a:rPr lang="nl-NL" dirty="0"/>
              <a:t> declaraties (optioneel)</a:t>
            </a:r>
          </a:p>
          <a:p>
            <a:pPr marL="457200" lvl="1" indent="0">
              <a:buNone/>
            </a:pPr>
            <a:r>
              <a:rPr lang="nl-NL" dirty="0" err="1"/>
              <a:t>struct</a:t>
            </a:r>
            <a:r>
              <a:rPr lang="nl-NL" dirty="0"/>
              <a:t> &lt;naam&gt; {</a:t>
            </a:r>
          </a:p>
          <a:p>
            <a:pPr marL="457200" lvl="1" indent="0">
              <a:buNone/>
            </a:pPr>
            <a:r>
              <a:rPr lang="nl-NL" dirty="0"/>
              <a:t>	&lt;data type&gt; &lt;naam&gt; [aantal];</a:t>
            </a:r>
          </a:p>
          <a:p>
            <a:pPr marL="457200" lvl="1" indent="0">
              <a:buNone/>
            </a:pPr>
            <a:r>
              <a:rPr lang="nl-NL" dirty="0"/>
              <a:t>	&lt;data type&gt; &lt;naam&gt; [aantal];</a:t>
            </a:r>
          </a:p>
          <a:p>
            <a:pPr marL="457200" lvl="1" indent="0">
              <a:buNone/>
            </a:pPr>
            <a:r>
              <a:rPr lang="nl-NL" dirty="0"/>
              <a:t>};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08AFF-F674-B3A4-5D24-A8613422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61C691-05B6-3B36-7A15-99724749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A319FA-843F-BFE9-0F3A-A3AE2662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44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93352-306A-F715-EEBE-EF5CFEF4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46498-BECB-1982-5A80-E88494E0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Initialisatie van functies zoals </a:t>
            </a:r>
            <a:r>
              <a:rPr lang="nl-NL" dirty="0" err="1"/>
              <a:t>stepper</a:t>
            </a:r>
            <a:endParaRPr lang="nl-NL" dirty="0"/>
          </a:p>
          <a:p>
            <a:pPr lvl="1"/>
            <a:r>
              <a:rPr lang="nl-NL" dirty="0"/>
              <a:t>&lt;naam&gt; &lt;functie&gt; (initialisatie parameters);</a:t>
            </a:r>
          </a:p>
          <a:p>
            <a:pPr lvl="1"/>
            <a:r>
              <a:rPr lang="nl-NL" dirty="0"/>
              <a:t>LiquidCrystal_I2C lcd(0x27, SCL, SDA);</a:t>
            </a:r>
          </a:p>
          <a:p>
            <a:r>
              <a:rPr lang="nl-NL" dirty="0"/>
              <a:t>Declaratie van functies</a:t>
            </a:r>
          </a:p>
          <a:p>
            <a:pPr lvl="1"/>
            <a:r>
              <a:rPr lang="nl-NL" dirty="0"/>
              <a:t>&lt;return waarde&gt; &lt;naam functie&gt; (parameters);</a:t>
            </a:r>
          </a:p>
          <a:p>
            <a:pPr lvl="1"/>
            <a:r>
              <a:rPr lang="fr-FR" dirty="0"/>
              <a:t>uint8_t </a:t>
            </a:r>
            <a:r>
              <a:rPr lang="fr-FR" dirty="0" err="1"/>
              <a:t>resolveSlave</a:t>
            </a:r>
            <a:r>
              <a:rPr lang="fr-FR" dirty="0"/>
              <a:t>(uint8_t </a:t>
            </a:r>
            <a:r>
              <a:rPr lang="fr-FR" dirty="0" err="1"/>
              <a:t>deviceAddr</a:t>
            </a:r>
            <a:r>
              <a:rPr lang="fr-FR" dirty="0"/>
              <a:t>);</a:t>
            </a:r>
          </a:p>
          <a:p>
            <a:pPr lvl="1"/>
            <a:r>
              <a:rPr lang="nl-NL" dirty="0" err="1"/>
              <a:t>bool</a:t>
            </a:r>
            <a:r>
              <a:rPr lang="nl-NL" dirty="0"/>
              <a:t> </a:t>
            </a:r>
            <a:r>
              <a:rPr lang="nl-NL" dirty="0" err="1"/>
              <a:t>popEvent</a:t>
            </a:r>
            <a:r>
              <a:rPr lang="nl-NL" dirty="0"/>
              <a:t>(Event &amp;</a:t>
            </a:r>
            <a:r>
              <a:rPr lang="nl-NL" dirty="0" err="1"/>
              <a:t>ev</a:t>
            </a:r>
            <a:r>
              <a:rPr lang="nl-NL" dirty="0"/>
              <a:t>);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969CB2-F7D7-BFC5-CEBA-81005834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8EB6BB-D2E0-7034-8ECB-BBABDCAB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B223A5-5D78-5817-13C2-BFDD4082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35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EFFF8-DAE8-B9C5-BEF6-3A5643C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C8F60-7CB6-DA73-2F7A-4B0830557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Setup routine</a:t>
            </a:r>
          </a:p>
          <a:p>
            <a:pPr marL="457200" lvl="1" indent="0">
              <a:buNone/>
            </a:pPr>
            <a:r>
              <a:rPr lang="nl-NL" dirty="0" err="1"/>
              <a:t>void</a:t>
            </a:r>
            <a:r>
              <a:rPr lang="nl-NL" dirty="0"/>
              <a:t> setup () {</a:t>
            </a:r>
          </a:p>
          <a:p>
            <a:pPr marL="457200" lvl="1" indent="0">
              <a:buNone/>
            </a:pPr>
            <a:r>
              <a:rPr lang="nl-NL" dirty="0"/>
              <a:t>	// lokale variabelen</a:t>
            </a:r>
          </a:p>
          <a:p>
            <a:pPr marL="457200" lvl="1" indent="0">
              <a:buNone/>
            </a:pPr>
            <a:r>
              <a:rPr lang="nl-NL" dirty="0"/>
              <a:t> 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err="1"/>
              <a:t>Serial.begin</a:t>
            </a:r>
            <a:r>
              <a:rPr lang="nl-NL" dirty="0"/>
              <a:t> (9600);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err="1"/>
              <a:t>identifyMyself</a:t>
            </a:r>
            <a:r>
              <a:rPr lang="nl-NL" dirty="0"/>
              <a:t> ();	// </a:t>
            </a:r>
            <a:r>
              <a:rPr lang="nl-NL" dirty="0" err="1"/>
              <a:t>identify</a:t>
            </a:r>
            <a:r>
              <a:rPr lang="nl-NL" dirty="0"/>
              <a:t> </a:t>
            </a:r>
            <a:r>
              <a:rPr lang="nl-NL" dirty="0" err="1"/>
              <a:t>Arduino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program</a:t>
            </a:r>
          </a:p>
          <a:p>
            <a:pPr marL="457200" lvl="1" indent="0">
              <a:buNone/>
            </a:pPr>
            <a:r>
              <a:rPr lang="nl-NL" dirty="0"/>
              <a:t> </a:t>
            </a:r>
          </a:p>
          <a:p>
            <a:pPr marL="457200" lvl="1" indent="0">
              <a:buNone/>
            </a:pPr>
            <a:r>
              <a:rPr lang="nl-NL" dirty="0"/>
              <a:t>	Hier komt je code</a:t>
            </a:r>
          </a:p>
          <a:p>
            <a:pPr marL="457200" lvl="1" indent="0">
              <a:buNone/>
            </a:pPr>
            <a:r>
              <a:rPr lang="nl-NL" dirty="0"/>
              <a:t>}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1035B1-A5A5-204F-1AA0-97EEE46C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3F119C-B56D-C0DD-6766-F20D8E29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4C3F2-D4E8-FC03-182C-7F73C59A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22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3BF92-B3E8-8814-03CF-08215E8E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F7FB63-9704-1549-4204-A88821030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err="1"/>
              <a:t>Main</a:t>
            </a:r>
            <a:r>
              <a:rPr lang="nl-NL" dirty="0"/>
              <a:t> loop routine</a:t>
            </a:r>
          </a:p>
          <a:p>
            <a:pPr marL="457200" lvl="1" indent="0">
              <a:buNone/>
            </a:pPr>
            <a:r>
              <a:rPr lang="nl-NL" dirty="0" err="1"/>
              <a:t>void</a:t>
            </a:r>
            <a:r>
              <a:rPr lang="nl-NL" dirty="0"/>
              <a:t> loop () {</a:t>
            </a:r>
          </a:p>
          <a:p>
            <a:pPr marL="457200" lvl="1" indent="0">
              <a:buNone/>
            </a:pPr>
            <a:r>
              <a:rPr lang="nl-NL" dirty="0"/>
              <a:t>	// lokale variabelen</a:t>
            </a:r>
          </a:p>
          <a:p>
            <a:pPr marL="457200" lvl="1" indent="0">
              <a:buNone/>
            </a:pPr>
            <a:r>
              <a:rPr lang="nl-NL" dirty="0"/>
              <a:t> </a:t>
            </a:r>
          </a:p>
          <a:p>
            <a:pPr marL="457200" lvl="1" indent="0">
              <a:buNone/>
            </a:pPr>
            <a:r>
              <a:rPr lang="nl-NL" dirty="0"/>
              <a:t>	Hier de code</a:t>
            </a:r>
          </a:p>
          <a:p>
            <a:pPr marL="457200" lvl="1" indent="0">
              <a:buNone/>
            </a:pPr>
            <a:r>
              <a:rPr lang="nl-NL" dirty="0"/>
              <a:t>}</a:t>
            </a:r>
          </a:p>
          <a:p>
            <a:pPr lvl="0"/>
            <a:r>
              <a:rPr lang="nl-NL" dirty="0"/>
              <a:t>Subroutines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7814C-B8F9-CBB6-77DA-86499864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6A7BEA-49B9-C64D-6BF3-83ACA16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56CED-CA22-5035-1C83-E0F5E7EE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73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C5668-332B-1C4F-B430-00BB1138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00F1DB-4250-081A-3D32-A4075CEDE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ontwikkelomgeving (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IDE)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Programmeer Instructies </a:t>
            </a:r>
          </a:p>
          <a:p>
            <a:pPr lvl="1"/>
            <a:r>
              <a:rPr lang="nl-NL" dirty="0"/>
              <a:t>Operator statements</a:t>
            </a:r>
          </a:p>
          <a:p>
            <a:pPr lvl="2"/>
            <a:r>
              <a:rPr lang="nl-NL" dirty="0" err="1"/>
              <a:t>Arithmetic</a:t>
            </a:r>
            <a:r>
              <a:rPr lang="nl-NL" dirty="0"/>
              <a:t> Operators</a:t>
            </a:r>
          </a:p>
          <a:p>
            <a:pPr lvl="2"/>
            <a:r>
              <a:rPr lang="nl-NL" dirty="0" err="1"/>
              <a:t>Comparison</a:t>
            </a:r>
            <a:r>
              <a:rPr lang="nl-NL" dirty="0"/>
              <a:t> Operators</a:t>
            </a:r>
          </a:p>
          <a:p>
            <a:pPr lvl="2"/>
            <a:r>
              <a:rPr lang="nl-NL" dirty="0" err="1"/>
              <a:t>Boolean</a:t>
            </a:r>
            <a:r>
              <a:rPr lang="nl-NL" dirty="0"/>
              <a:t> Operators</a:t>
            </a:r>
          </a:p>
          <a:p>
            <a:pPr lvl="2"/>
            <a:r>
              <a:rPr lang="nl-NL" dirty="0" err="1"/>
              <a:t>Bitwise</a:t>
            </a:r>
            <a:r>
              <a:rPr lang="nl-NL" dirty="0"/>
              <a:t> Operators</a:t>
            </a:r>
          </a:p>
          <a:p>
            <a:pPr lvl="2"/>
            <a:r>
              <a:rPr lang="nl-NL" dirty="0"/>
              <a:t>Compound Operators</a:t>
            </a:r>
          </a:p>
          <a:p>
            <a:pPr lvl="1"/>
            <a:r>
              <a:rPr lang="nl-NL" dirty="0"/>
              <a:t>Control statements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statement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else</a:t>
            </a:r>
            <a:r>
              <a:rPr lang="nl-NL" dirty="0"/>
              <a:t> statement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else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else</a:t>
            </a:r>
            <a:r>
              <a:rPr lang="nl-NL" dirty="0"/>
              <a:t> statement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963C1-09BE-A2DE-AB62-83E33F57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738E22-9207-68B3-ACF0-53A913AE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FB4127-F15E-425D-E5D3-21FE55E0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5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D8F5B-CED1-9836-47EE-5C9877E2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r>
              <a:rPr lang="nl-NL" sz="3200" dirty="0"/>
              <a:t> 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2040D-A0E5-2EFE-5483-1B9DF4D8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/>
              <a:t>Control statements</a:t>
            </a:r>
          </a:p>
          <a:p>
            <a:pPr lvl="2"/>
            <a:r>
              <a:rPr lang="nl-NL" dirty="0"/>
              <a:t>Switch case</a:t>
            </a:r>
          </a:p>
          <a:p>
            <a:pPr lvl="1"/>
            <a:r>
              <a:rPr lang="nl-NL" dirty="0" err="1"/>
              <a:t>Conditional</a:t>
            </a:r>
            <a:r>
              <a:rPr lang="nl-NL" dirty="0"/>
              <a:t> operator</a:t>
            </a:r>
          </a:p>
          <a:p>
            <a:pPr lvl="2"/>
            <a:r>
              <a:rPr lang="nl-NL" dirty="0"/>
              <a:t>?</a:t>
            </a:r>
          </a:p>
          <a:p>
            <a:pPr lvl="1"/>
            <a:r>
              <a:rPr lang="nl-NL" dirty="0"/>
              <a:t>Loop statements</a:t>
            </a:r>
          </a:p>
          <a:p>
            <a:pPr lvl="2"/>
            <a:r>
              <a:rPr lang="nl-NL" dirty="0" err="1"/>
              <a:t>While</a:t>
            </a:r>
            <a:endParaRPr lang="nl-NL" dirty="0"/>
          </a:p>
          <a:p>
            <a:pPr lvl="2"/>
            <a:r>
              <a:rPr lang="nl-NL" dirty="0" err="1"/>
              <a:t>Dowhile</a:t>
            </a:r>
            <a:endParaRPr lang="nl-NL" dirty="0"/>
          </a:p>
          <a:p>
            <a:pPr lvl="2"/>
            <a:r>
              <a:rPr lang="nl-NL" dirty="0"/>
              <a:t>For</a:t>
            </a:r>
          </a:p>
          <a:p>
            <a:pPr lvl="2"/>
            <a:r>
              <a:rPr lang="nl-NL" dirty="0" err="1"/>
              <a:t>Nested</a:t>
            </a:r>
            <a:r>
              <a:rPr lang="nl-NL" dirty="0"/>
              <a:t> loops</a:t>
            </a:r>
          </a:p>
          <a:p>
            <a:pPr lvl="2"/>
            <a:r>
              <a:rPr lang="nl-NL" dirty="0"/>
              <a:t>Oneindige loop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ABC42-E608-7D1C-EBBB-AD116F66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5616F5-91C5-E11D-B1D3-9CE907A7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F59012-2CEE-2BAF-E8A8-9709A3D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9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3A730-4765-801D-3F21-6B57A460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r>
              <a:rPr lang="nl-NL" sz="3200" dirty="0"/>
              <a:t> 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635471-354C-EB27-6564-579AA6702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Functies of ook wel subroutines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838C76-E681-8F22-1F1A-73E8E1AD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9BE4D-D9D2-F1DC-9B91-17CEC900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B5A5D-46F0-E15B-9DCE-BFA31121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16</a:t>
            </a:fld>
            <a:endParaRPr lang="nl-NL"/>
          </a:p>
        </p:txBody>
      </p:sp>
      <p:pic>
        <p:nvPicPr>
          <p:cNvPr id="7" name="Afbeelding 6" descr="Function">
            <a:extLst>
              <a:ext uri="{FF2B5EF4-FFF2-40B4-BE49-F238E27FC236}">
                <a16:creationId xmlns:a16="http://schemas.microsoft.com/office/drawing/2014/main" id="{8B02E52A-D255-04BF-BCF6-B1630347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168684"/>
            <a:ext cx="5448300" cy="3665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4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DBDEA-6A1F-395E-7479-7671DC3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r>
              <a:rPr lang="nl-NL" sz="3200" dirty="0"/>
              <a:t> 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A74056-99EE-6637-4CA2-26D3DF60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200" b="1" dirty="0"/>
              <a:t>int </a:t>
            </a:r>
            <a:r>
              <a:rPr lang="nl-NL" sz="1200" b="1" dirty="0" err="1"/>
              <a:t>sum_func</a:t>
            </a:r>
            <a:r>
              <a:rPr lang="nl-NL" sz="1200" b="1" dirty="0"/>
              <a:t> (int x, int y) { 	 // </a:t>
            </a:r>
            <a:r>
              <a:rPr lang="nl-NL" sz="1200" b="1" dirty="0" err="1"/>
              <a:t>function</a:t>
            </a:r>
            <a:r>
              <a:rPr lang="nl-NL" sz="1200" b="1" dirty="0"/>
              <a:t> </a:t>
            </a:r>
            <a:r>
              <a:rPr lang="nl-NL" sz="1200" b="1" dirty="0" err="1"/>
              <a:t>declaration</a:t>
            </a:r>
            <a:endParaRPr lang="nl-NL" sz="1200" b="1" dirty="0"/>
          </a:p>
          <a:p>
            <a:pPr marL="0" indent="0">
              <a:buNone/>
            </a:pPr>
            <a:r>
              <a:rPr lang="nl-NL" sz="1200" b="1" dirty="0"/>
              <a:t>	// lokale variabelen</a:t>
            </a:r>
          </a:p>
          <a:p>
            <a:pPr marL="0" indent="0">
              <a:buNone/>
            </a:pPr>
            <a:r>
              <a:rPr lang="en-US" sz="1200" b="1" dirty="0"/>
              <a:t>	int z = 0; 		// </a:t>
            </a:r>
            <a:r>
              <a:rPr lang="en-US" sz="1200" b="1" dirty="0" err="1"/>
              <a:t>declaratie</a:t>
            </a:r>
            <a:r>
              <a:rPr lang="en-US" sz="1200" b="1" dirty="0"/>
              <a:t> met </a:t>
            </a:r>
            <a:r>
              <a:rPr lang="en-US" sz="1200" b="1" dirty="0" err="1"/>
              <a:t>initialisatie</a:t>
            </a:r>
            <a:endParaRPr lang="nl-NL" sz="1200" b="1" dirty="0"/>
          </a:p>
          <a:p>
            <a:pPr marL="0" indent="0">
              <a:buNone/>
            </a:pPr>
            <a:endParaRPr lang="nl-NL" sz="1200" b="1" dirty="0"/>
          </a:p>
          <a:p>
            <a:pPr marL="0" indent="0">
              <a:buNone/>
            </a:pPr>
            <a:r>
              <a:rPr lang="en-US" sz="1200" b="1" dirty="0"/>
              <a:t>	// code segment</a:t>
            </a:r>
            <a:endParaRPr lang="nl-NL" sz="1200" b="1" dirty="0"/>
          </a:p>
          <a:p>
            <a:pPr marL="0" indent="0">
              <a:buNone/>
            </a:pPr>
            <a:r>
              <a:rPr lang="en-US" sz="1200" b="1" dirty="0"/>
              <a:t>	z = x + y ; </a:t>
            </a:r>
            <a:endParaRPr lang="nl-NL" sz="1200" b="1" dirty="0"/>
          </a:p>
          <a:p>
            <a:pPr marL="0" indent="0">
              <a:buNone/>
            </a:pPr>
            <a:r>
              <a:rPr lang="en-US" sz="1200" b="1" dirty="0"/>
              <a:t>	return z; 		// return the value </a:t>
            </a:r>
            <a:endParaRPr lang="nl-NL" sz="1200" b="1" dirty="0"/>
          </a:p>
          <a:p>
            <a:pPr marL="0" indent="0">
              <a:buNone/>
            </a:pPr>
            <a:r>
              <a:rPr lang="nl-NL" sz="1200" b="1" dirty="0"/>
              <a:t>}</a:t>
            </a:r>
          </a:p>
          <a:p>
            <a:pPr marL="0" indent="0">
              <a:buNone/>
            </a:pPr>
            <a:r>
              <a:rPr lang="nl-NL" sz="1200" b="1" dirty="0"/>
              <a:t> </a:t>
            </a:r>
          </a:p>
          <a:p>
            <a:pPr marL="0" indent="0">
              <a:buNone/>
            </a:pPr>
            <a:r>
              <a:rPr lang="nl-NL" sz="1200" b="1" dirty="0" err="1"/>
              <a:t>void</a:t>
            </a:r>
            <a:r>
              <a:rPr lang="nl-NL" sz="1200" b="1" dirty="0"/>
              <a:t> loop () { </a:t>
            </a:r>
          </a:p>
          <a:p>
            <a:pPr marL="0" indent="0">
              <a:buNone/>
            </a:pPr>
            <a:r>
              <a:rPr lang="nl-NL" sz="1200" b="1" dirty="0"/>
              <a:t>	// lokale variabelen</a:t>
            </a:r>
          </a:p>
          <a:p>
            <a:pPr marL="0" indent="0">
              <a:buNone/>
            </a:pPr>
            <a:r>
              <a:rPr lang="nl-NL" sz="1200" b="1" dirty="0"/>
              <a:t>	Int </a:t>
            </a:r>
            <a:r>
              <a:rPr lang="nl-NL" sz="1200" b="1" dirty="0" err="1"/>
              <a:t>result</a:t>
            </a:r>
            <a:r>
              <a:rPr lang="nl-NL" sz="1200" b="1" dirty="0"/>
              <a:t> = 0 ; </a:t>
            </a:r>
          </a:p>
          <a:p>
            <a:pPr marL="0" indent="0">
              <a:buNone/>
            </a:pPr>
            <a:r>
              <a:rPr lang="nl-NL" sz="1200" b="1" dirty="0"/>
              <a:t> </a:t>
            </a:r>
          </a:p>
          <a:p>
            <a:pPr marL="0" indent="0">
              <a:buNone/>
            </a:pPr>
            <a:r>
              <a:rPr lang="nl-NL" sz="1200" b="1" dirty="0"/>
              <a:t>	// code segment</a:t>
            </a:r>
          </a:p>
          <a:p>
            <a:pPr marL="0" indent="0">
              <a:buNone/>
            </a:pPr>
            <a:r>
              <a:rPr lang="en-US" sz="1200" b="1" dirty="0"/>
              <a:t>	result = </a:t>
            </a:r>
            <a:r>
              <a:rPr lang="en-US" sz="1200" b="1" dirty="0" err="1"/>
              <a:t>Sum_func</a:t>
            </a:r>
            <a:r>
              <a:rPr lang="en-US" sz="1200" b="1" dirty="0"/>
              <a:t> (5,6) ; 	// function call</a:t>
            </a:r>
            <a:endParaRPr lang="nl-NL" sz="1200" b="1" dirty="0"/>
          </a:p>
          <a:p>
            <a:pPr marL="0" indent="0">
              <a:buNone/>
            </a:pPr>
            <a:r>
              <a:rPr lang="en-US" sz="1200" b="1" dirty="0"/>
              <a:t>}</a:t>
            </a:r>
            <a:endParaRPr lang="nl-NL" sz="1200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A59D50-5440-CEF9-A575-6C81B752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875CF-C972-6447-7125-A7C93CB2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A4B76-16E0-1FBD-E3F4-2EC71E3D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11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7181C-BDF3-C900-3557-293DB41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r>
              <a:rPr lang="nl-NL" sz="3200" dirty="0"/>
              <a:t> 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4482BF-BB4F-907A-F31E-AFC2776C6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Standaard functies</a:t>
            </a:r>
          </a:p>
          <a:p>
            <a:pPr lvl="1"/>
            <a:r>
              <a:rPr lang="nl-NL" dirty="0"/>
              <a:t>Time</a:t>
            </a:r>
          </a:p>
          <a:p>
            <a:pPr lvl="2"/>
            <a:r>
              <a:rPr lang="en-US" dirty="0"/>
              <a:t>Delay (</a:t>
            </a:r>
            <a:r>
              <a:rPr lang="en-US" dirty="0" err="1"/>
              <a:t>ms</a:t>
            </a:r>
            <a:r>
              <a:rPr lang="en-US" dirty="0"/>
              <a:t>);			// </a:t>
            </a:r>
            <a:r>
              <a:rPr lang="en-US" dirty="0" err="1"/>
              <a:t>ms</a:t>
            </a:r>
            <a:r>
              <a:rPr lang="en-US" dirty="0"/>
              <a:t> =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milliseconde</a:t>
            </a:r>
            <a:r>
              <a:rPr lang="en-US" dirty="0"/>
              <a:t> delay</a:t>
            </a:r>
            <a:endParaRPr lang="nl-NL" dirty="0"/>
          </a:p>
          <a:p>
            <a:pPr lvl="2"/>
            <a:r>
              <a:rPr lang="en-US" dirty="0" err="1"/>
              <a:t>delayMicroseconds</a:t>
            </a:r>
            <a:r>
              <a:rPr lang="en-US" dirty="0"/>
              <a:t> (us);	// us =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microseconde</a:t>
            </a:r>
            <a:r>
              <a:rPr lang="en-US" dirty="0"/>
              <a:t> delay</a:t>
            </a:r>
            <a:endParaRPr lang="nl-NL" dirty="0"/>
          </a:p>
          <a:p>
            <a:pPr lvl="1"/>
            <a:r>
              <a:rPr lang="nl-NL" dirty="0" err="1"/>
              <a:t>pinMode</a:t>
            </a:r>
            <a:endParaRPr lang="nl-NL" dirty="0"/>
          </a:p>
          <a:p>
            <a:pPr lvl="2"/>
            <a:r>
              <a:rPr lang="nl-NL" dirty="0" err="1"/>
              <a:t>pinMode</a:t>
            </a:r>
            <a:r>
              <a:rPr lang="nl-NL" dirty="0"/>
              <a:t> (&lt;pin#&gt;, &lt;mode&gt;);</a:t>
            </a:r>
          </a:p>
          <a:p>
            <a:pPr lvl="1"/>
            <a:r>
              <a:rPr lang="nl-NL" dirty="0" err="1"/>
              <a:t>digitalWrite</a:t>
            </a:r>
            <a:endParaRPr lang="nl-NL" dirty="0"/>
          </a:p>
          <a:p>
            <a:pPr lvl="2"/>
            <a:r>
              <a:rPr lang="en-US" dirty="0" err="1"/>
              <a:t>digitalWrite</a:t>
            </a:r>
            <a:r>
              <a:rPr lang="en-US" dirty="0"/>
              <a:t> (&lt;pin#&gt;, HIGH or LOW);</a:t>
            </a:r>
            <a:endParaRPr lang="nl-NL" dirty="0"/>
          </a:p>
          <a:p>
            <a:pPr lvl="1"/>
            <a:r>
              <a:rPr lang="nl-NL" dirty="0" err="1"/>
              <a:t>digitalRead</a:t>
            </a:r>
            <a:endParaRPr lang="nl-NL" dirty="0"/>
          </a:p>
          <a:p>
            <a:pPr lvl="2"/>
            <a:r>
              <a:rPr lang="nl-NL" dirty="0"/>
              <a:t>&lt;waarde&gt; = </a:t>
            </a:r>
            <a:r>
              <a:rPr lang="nl-NL" dirty="0" err="1"/>
              <a:t>digitalRead</a:t>
            </a:r>
            <a:r>
              <a:rPr lang="nl-NL" dirty="0"/>
              <a:t> (&lt;pin#&gt;);</a:t>
            </a:r>
          </a:p>
          <a:p>
            <a:pPr lvl="1"/>
            <a:r>
              <a:rPr lang="nl-NL" dirty="0" err="1"/>
              <a:t>analogRead</a:t>
            </a:r>
            <a:endParaRPr lang="nl-NL" dirty="0"/>
          </a:p>
          <a:p>
            <a:pPr lvl="2"/>
            <a:r>
              <a:rPr lang="nl-NL" dirty="0"/>
              <a:t>&lt;waarde&gt; = </a:t>
            </a:r>
            <a:r>
              <a:rPr lang="nl-NL" dirty="0" err="1"/>
              <a:t>analogRead</a:t>
            </a:r>
            <a:r>
              <a:rPr lang="nl-NL" dirty="0"/>
              <a:t> (&lt;</a:t>
            </a:r>
            <a:r>
              <a:rPr lang="nl-NL" dirty="0" err="1"/>
              <a:t>oin</a:t>
            </a:r>
            <a:r>
              <a:rPr lang="nl-NL" dirty="0"/>
              <a:t>#&gt;);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BBFACF-4EA2-3760-09D6-1BD71EB7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3068D0-DD38-8F5B-DA17-429DB3BF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37BA8-F471-3FFD-A06E-D47A2F37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4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E4AEE-1572-1EC5-5E7B-15ED49C0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r>
              <a:rPr lang="nl-NL" sz="3200" dirty="0"/>
              <a:t> 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0BD7E1-A9F3-A5CC-812C-33F3F0D69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analogReference</a:t>
            </a:r>
            <a:r>
              <a:rPr lang="en-US" dirty="0"/>
              <a:t> (type);</a:t>
            </a:r>
          </a:p>
          <a:p>
            <a:pPr lvl="1"/>
            <a:r>
              <a:rPr lang="en-US" dirty="0" err="1"/>
              <a:t>analogReference</a:t>
            </a:r>
            <a:r>
              <a:rPr lang="en-US" dirty="0"/>
              <a:t> (type);</a:t>
            </a:r>
            <a:endParaRPr lang="nl-NL" dirty="0"/>
          </a:p>
          <a:p>
            <a:pPr lvl="2"/>
            <a:r>
              <a:rPr lang="en-US" b="1" dirty="0"/>
              <a:t>DEFAULT</a:t>
            </a:r>
            <a:r>
              <a:rPr lang="en-US" dirty="0"/>
              <a:t> – de default 5V (on 5V Arduino boards) of 3.3 volts (on 3.3V Arduino boards).</a:t>
            </a:r>
            <a:endParaRPr lang="nl-NL" dirty="0"/>
          </a:p>
          <a:p>
            <a:pPr lvl="2"/>
            <a:r>
              <a:rPr lang="nl-NL" b="1" dirty="0"/>
              <a:t>INTERNAL</a:t>
            </a:r>
            <a:r>
              <a:rPr lang="nl-NL" dirty="0"/>
              <a:t> – De built-in </a:t>
            </a:r>
            <a:r>
              <a:rPr lang="nl-NL" dirty="0" err="1"/>
              <a:t>reference</a:t>
            </a:r>
            <a:r>
              <a:rPr lang="nl-NL" dirty="0"/>
              <a:t>, die gelijk is aan 1.1 volts op de ATmega168 of ATmega328 en 2.56 volt op de ATmega8 (niet beschikbaar op de </a:t>
            </a:r>
            <a:r>
              <a:rPr lang="nl-NL" dirty="0" err="1"/>
              <a:t>Arduino</a:t>
            </a:r>
            <a:r>
              <a:rPr lang="nl-NL" dirty="0"/>
              <a:t> Mega)</a:t>
            </a:r>
          </a:p>
          <a:p>
            <a:pPr lvl="2"/>
            <a:r>
              <a:rPr lang="en-US" b="1" dirty="0"/>
              <a:t>INTERNAL1V1</a:t>
            </a:r>
            <a:r>
              <a:rPr lang="en-US" dirty="0"/>
              <a:t> – de built-in 1.1V reference (Arduino Mega only)</a:t>
            </a:r>
            <a:endParaRPr lang="nl-NL" dirty="0"/>
          </a:p>
          <a:p>
            <a:pPr lvl="2"/>
            <a:r>
              <a:rPr lang="en-US" b="1" dirty="0"/>
              <a:t>INTERNAL2V56</a:t>
            </a:r>
            <a:r>
              <a:rPr lang="en-US" dirty="0"/>
              <a:t> − de built-in 2.56V reference (Arduino Mega only)</a:t>
            </a:r>
            <a:endParaRPr lang="nl-NL" dirty="0"/>
          </a:p>
          <a:p>
            <a:pPr lvl="2"/>
            <a:r>
              <a:rPr lang="nl-NL" b="1" dirty="0"/>
              <a:t>EXTERNAL</a:t>
            </a:r>
            <a:r>
              <a:rPr lang="nl-NL" dirty="0"/>
              <a:t> – Het voltage dat op de AREF pin (0 </a:t>
            </a:r>
            <a:r>
              <a:rPr lang="nl-NL" dirty="0" err="1"/>
              <a:t>to</a:t>
            </a:r>
            <a:r>
              <a:rPr lang="nl-NL" dirty="0"/>
              <a:t> 5V </a:t>
            </a:r>
            <a:r>
              <a:rPr lang="nl-NL" dirty="0" err="1"/>
              <a:t>only</a:t>
            </a:r>
            <a:r>
              <a:rPr lang="nl-NL" dirty="0"/>
              <a:t>) is gezet als referentie</a:t>
            </a:r>
          </a:p>
          <a:p>
            <a:r>
              <a:rPr lang="nl-NL" dirty="0" err="1"/>
              <a:t>Character</a:t>
            </a:r>
            <a:r>
              <a:rPr lang="nl-NL" dirty="0"/>
              <a:t> functies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E8AA99-ABD8-B80E-7CFC-BAE1A21C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4B0327-89F7-1A73-B3E8-8C39EC5A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4ED644-23BB-BA79-F7C7-9D1B6AEF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48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5EF55-8750-F225-C292-D3F51A15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1: basis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B1A881-5F86-AC75-24EF-FBD295B9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C5D18-D4F8-5F0C-D43B-0DA5AC5F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0FEE9B-1CBC-037B-F65C-48F39D0A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2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31B0206-96BA-2F35-F46B-5A210BED77EB}"/>
              </a:ext>
            </a:extLst>
          </p:cNvPr>
          <p:cNvSpPr txBox="1"/>
          <p:nvPr/>
        </p:nvSpPr>
        <p:spPr>
          <a:xfrm>
            <a:off x="2841523" y="1499782"/>
            <a:ext cx="6784258" cy="417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een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kun je ermee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Basisbegrippen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ontwikkelomgeving (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Programmeer Instructies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Opzet van een programma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Compileren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eerste programma (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BuiltIn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blinking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388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286F8-C0AD-93AD-DCD8-34D684A5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Programmeren van </a:t>
            </a:r>
            <a:r>
              <a:rPr lang="nl-NL" sz="3200" dirty="0" err="1"/>
              <a:t>Arduino</a:t>
            </a:r>
            <a:r>
              <a:rPr lang="nl-NL" sz="3200" dirty="0"/>
              <a:t> (vervolg)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006D7-81FD-6291-D615-C805ABDB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Opzet van een programma</a:t>
            </a:r>
          </a:p>
          <a:p>
            <a:r>
              <a:rPr lang="nl-NL" dirty="0"/>
              <a:t>Compileren</a:t>
            </a:r>
          </a:p>
          <a:p>
            <a:r>
              <a:rPr lang="nl-NL" dirty="0"/>
              <a:t>Je eerste programma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FAAC9-FCCD-0CF8-7FA1-4C2AB2BC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EC0FB1-A8A4-7CE2-8015-4438A4AB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CD2C0-4433-5C7E-4111-5E255EF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25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FD87927-A7CE-0981-49B6-F4A219FE74CB}"/>
              </a:ext>
            </a:extLst>
          </p:cNvPr>
          <p:cNvSpPr/>
          <p:nvPr/>
        </p:nvSpPr>
        <p:spPr>
          <a:xfrm>
            <a:off x="3195376" y="1031414"/>
            <a:ext cx="98236" cy="9153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37B1A955-E299-47F8-9AD0-B40D3B44FBB3}"/>
              </a:ext>
            </a:extLst>
          </p:cNvPr>
          <p:cNvSpPr/>
          <p:nvPr/>
        </p:nvSpPr>
        <p:spPr>
          <a:xfrm rot="5400000">
            <a:off x="2452510" y="1130293"/>
            <a:ext cx="781348" cy="70438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77BD370-D055-3954-26DA-C10F6602D902}"/>
              </a:ext>
            </a:extLst>
          </p:cNvPr>
          <p:cNvSpPr/>
          <p:nvPr/>
        </p:nvSpPr>
        <p:spPr>
          <a:xfrm>
            <a:off x="4267199" y="1219632"/>
            <a:ext cx="1573161" cy="530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B72C6CA-F2D0-524C-B031-26FEB6670B54}"/>
              </a:ext>
            </a:extLst>
          </p:cNvPr>
          <p:cNvCxnSpPr>
            <a:cxnSpLocks/>
            <a:stCxn id="9" idx="3"/>
            <a:endCxn id="5" idx="3"/>
          </p:cNvCxnSpPr>
          <p:nvPr/>
        </p:nvCxnSpPr>
        <p:spPr>
          <a:xfrm flipV="1">
            <a:off x="993216" y="1482485"/>
            <a:ext cx="1497776" cy="26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28C6649-5C71-6192-01F8-12B060600FD9}"/>
              </a:ext>
            </a:extLst>
          </p:cNvPr>
          <p:cNvSpPr txBox="1"/>
          <p:nvPr/>
        </p:nvSpPr>
        <p:spPr>
          <a:xfrm>
            <a:off x="405235" y="1300437"/>
            <a:ext cx="5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Port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FF2E48F-E236-CD0E-00F1-99B40B9B6E0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293612" y="1485103"/>
            <a:ext cx="973587" cy="3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A58E06E0-098D-4A41-1CE4-8DDF0D0BD375}"/>
              </a:ext>
            </a:extLst>
          </p:cNvPr>
          <p:cNvSpPr/>
          <p:nvPr/>
        </p:nvSpPr>
        <p:spPr>
          <a:xfrm rot="5400000" flipH="1">
            <a:off x="6650049" y="1908195"/>
            <a:ext cx="45719" cy="530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440F5262-2953-7A23-11C5-5A17FC1BF8DF}"/>
              </a:ext>
            </a:extLst>
          </p:cNvPr>
          <p:cNvCxnSpPr>
            <a:cxnSpLocks/>
            <a:stCxn id="6" idx="3"/>
            <a:endCxn id="12" idx="3"/>
          </p:cNvCxnSpPr>
          <p:nvPr/>
        </p:nvCxnSpPr>
        <p:spPr>
          <a:xfrm>
            <a:off x="5840360" y="1485103"/>
            <a:ext cx="832548" cy="66570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893734F8-AA8F-F8AF-2E48-7761054717CE}"/>
              </a:ext>
            </a:extLst>
          </p:cNvPr>
          <p:cNvSpPr txBox="1"/>
          <p:nvPr/>
        </p:nvSpPr>
        <p:spPr>
          <a:xfrm>
            <a:off x="6337720" y="230769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GND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AEE0D34-9819-146F-74D7-A65E957206FD}"/>
              </a:ext>
            </a:extLst>
          </p:cNvPr>
          <p:cNvSpPr txBox="1"/>
          <p:nvPr/>
        </p:nvSpPr>
        <p:spPr>
          <a:xfrm>
            <a:off x="2490992" y="2080684"/>
            <a:ext cx="6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D11730E-CF69-0D52-B057-A01A536F85B9}"/>
              </a:ext>
            </a:extLst>
          </p:cNvPr>
          <p:cNvSpPr txBox="1"/>
          <p:nvPr/>
        </p:nvSpPr>
        <p:spPr>
          <a:xfrm>
            <a:off x="4512197" y="1804335"/>
            <a:ext cx="143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Weerstand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B5AF3E0-056F-9752-140E-FBFE5D8C8EA7}"/>
              </a:ext>
            </a:extLst>
          </p:cNvPr>
          <p:cNvSpPr/>
          <p:nvPr/>
        </p:nvSpPr>
        <p:spPr>
          <a:xfrm>
            <a:off x="4512197" y="1219201"/>
            <a:ext cx="45719" cy="530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778E3F4-C555-8E0D-E390-3155A5AA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34" y="0"/>
            <a:ext cx="4791966" cy="5826597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7A755E38-B174-D3B0-532A-28F4B8D7862E}"/>
              </a:ext>
            </a:extLst>
          </p:cNvPr>
          <p:cNvSpPr/>
          <p:nvPr/>
        </p:nvSpPr>
        <p:spPr>
          <a:xfrm>
            <a:off x="4644932" y="1234065"/>
            <a:ext cx="45719" cy="5309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486C0BC-AD89-BC22-CCCD-B30CA5FF6963}"/>
              </a:ext>
            </a:extLst>
          </p:cNvPr>
          <p:cNvSpPr/>
          <p:nvPr/>
        </p:nvSpPr>
        <p:spPr>
          <a:xfrm>
            <a:off x="4788887" y="1246513"/>
            <a:ext cx="45719" cy="530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C115364-356E-376F-25F2-A66079FB5FC8}"/>
              </a:ext>
            </a:extLst>
          </p:cNvPr>
          <p:cNvSpPr/>
          <p:nvPr/>
        </p:nvSpPr>
        <p:spPr>
          <a:xfrm>
            <a:off x="5463539" y="1232721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C7CD738-4722-4B87-5935-76EED4AF4439}"/>
              </a:ext>
            </a:extLst>
          </p:cNvPr>
          <p:cNvSpPr txBox="1"/>
          <p:nvPr/>
        </p:nvSpPr>
        <p:spPr>
          <a:xfrm>
            <a:off x="1612490" y="3116826"/>
            <a:ext cx="4927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port kan maximaal 10mA leveren rekening </a:t>
            </a:r>
          </a:p>
          <a:p>
            <a:r>
              <a:rPr lang="nl-NL" dirty="0"/>
              <a:t>houdend met alle </a:t>
            </a:r>
            <a:r>
              <a:rPr lang="nl-NL" dirty="0" err="1"/>
              <a:t>ports</a:t>
            </a:r>
            <a:r>
              <a:rPr lang="nl-NL" dirty="0"/>
              <a:t>. Een port is max 20mA.</a:t>
            </a:r>
          </a:p>
          <a:p>
            <a:r>
              <a:rPr lang="nl-NL" dirty="0"/>
              <a:t>Een Led kan maximaal 10mA stroom verwerken.</a:t>
            </a:r>
          </a:p>
          <a:p>
            <a:r>
              <a:rPr lang="nl-NL" dirty="0"/>
              <a:t>Hoe groot moet de weerstand zijn?</a:t>
            </a:r>
          </a:p>
          <a:p>
            <a:r>
              <a:rPr lang="nl-NL" dirty="0"/>
              <a:t>Formule: V = I X R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97A29BB8-E276-E5B7-474E-1E5FB99EDD70}"/>
              </a:ext>
            </a:extLst>
          </p:cNvPr>
          <p:cNvSpPr/>
          <p:nvPr/>
        </p:nvSpPr>
        <p:spPr>
          <a:xfrm>
            <a:off x="2290291" y="923577"/>
            <a:ext cx="1206289" cy="11506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388A073B-C005-B2C5-2CA2-BB232359FA2B}"/>
              </a:ext>
            </a:extLst>
          </p:cNvPr>
          <p:cNvSpPr/>
          <p:nvPr/>
        </p:nvSpPr>
        <p:spPr>
          <a:xfrm rot="3253622">
            <a:off x="3448592" y="761946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950A9B4D-A008-14E1-F4D2-33EE14804FA3}"/>
              </a:ext>
            </a:extLst>
          </p:cNvPr>
          <p:cNvSpPr/>
          <p:nvPr/>
        </p:nvSpPr>
        <p:spPr>
          <a:xfrm rot="3253622">
            <a:off x="3510488" y="892683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D4303487-4CC2-8532-A01B-6058B3C57B9C}"/>
              </a:ext>
            </a:extLst>
          </p:cNvPr>
          <p:cNvSpPr/>
          <p:nvPr/>
        </p:nvSpPr>
        <p:spPr>
          <a:xfrm rot="3253622">
            <a:off x="3522132" y="1043712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0F1029D-10D8-09AD-2CB7-9714C0BA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1122-643B-4895-A0A2-715E25EFCBBD}" type="datetime1">
              <a:rPr lang="nl-NL" smtClean="0"/>
              <a:t>1-4-2026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8F9A35-199E-CBFF-FD60-0104B0A5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D559BF-D0F2-CE77-7B1F-C6CC1BE5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63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AEE5D-19E6-0356-A468-05D13D0F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5CF11AD-0C9C-109D-B99E-13F68F53971F}"/>
              </a:ext>
            </a:extLst>
          </p:cNvPr>
          <p:cNvSpPr/>
          <p:nvPr/>
        </p:nvSpPr>
        <p:spPr>
          <a:xfrm>
            <a:off x="5427831" y="1210926"/>
            <a:ext cx="98236" cy="9153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863910A7-A6CE-A9C8-3AAA-6C94686335CA}"/>
              </a:ext>
            </a:extLst>
          </p:cNvPr>
          <p:cNvSpPr/>
          <p:nvPr/>
        </p:nvSpPr>
        <p:spPr>
          <a:xfrm rot="5400000">
            <a:off x="4684965" y="1309805"/>
            <a:ext cx="781348" cy="70438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D74588-E413-989F-2EE4-86E6A3842EB8}"/>
              </a:ext>
            </a:extLst>
          </p:cNvPr>
          <p:cNvSpPr/>
          <p:nvPr/>
        </p:nvSpPr>
        <p:spPr>
          <a:xfrm>
            <a:off x="6499654" y="1399144"/>
            <a:ext cx="1573161" cy="530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87A791C-132B-B04C-4FFB-BFBE1C5DB51A}"/>
              </a:ext>
            </a:extLst>
          </p:cNvPr>
          <p:cNvCxnSpPr>
            <a:cxnSpLocks/>
            <a:stCxn id="9" idx="3"/>
            <a:endCxn id="5" idx="3"/>
          </p:cNvCxnSpPr>
          <p:nvPr/>
        </p:nvCxnSpPr>
        <p:spPr>
          <a:xfrm flipV="1">
            <a:off x="3408414" y="1661997"/>
            <a:ext cx="1315033" cy="26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36F5C96-5576-EF9A-791F-EDFEC8800541}"/>
              </a:ext>
            </a:extLst>
          </p:cNvPr>
          <p:cNvSpPr txBox="1"/>
          <p:nvPr/>
        </p:nvSpPr>
        <p:spPr>
          <a:xfrm>
            <a:off x="2637690" y="1479949"/>
            <a:ext cx="7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Port A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DD5DCB7-4395-F3A9-9822-B2EBF4557D16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5526067" y="1664615"/>
            <a:ext cx="973587" cy="3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CCEC2EE1-9024-BD71-93A2-11DA42E39DA2}"/>
              </a:ext>
            </a:extLst>
          </p:cNvPr>
          <p:cNvSpPr/>
          <p:nvPr/>
        </p:nvSpPr>
        <p:spPr>
          <a:xfrm rot="5400000" flipH="1">
            <a:off x="8882504" y="2087707"/>
            <a:ext cx="45719" cy="530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4C234BB4-3F8E-6DAA-2A2A-CE172DD9AE9D}"/>
              </a:ext>
            </a:extLst>
          </p:cNvPr>
          <p:cNvCxnSpPr>
            <a:cxnSpLocks/>
            <a:stCxn id="6" idx="3"/>
            <a:endCxn id="12" idx="3"/>
          </p:cNvCxnSpPr>
          <p:nvPr/>
        </p:nvCxnSpPr>
        <p:spPr>
          <a:xfrm>
            <a:off x="8072815" y="1664615"/>
            <a:ext cx="832548" cy="66570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CF9DE56B-87E9-98DD-F648-9F39BFEEE271}"/>
              </a:ext>
            </a:extLst>
          </p:cNvPr>
          <p:cNvSpPr txBox="1"/>
          <p:nvPr/>
        </p:nvSpPr>
        <p:spPr>
          <a:xfrm>
            <a:off x="8570175" y="248720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GND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74434F1-8F93-F84C-FD83-702F62C32EF8}"/>
              </a:ext>
            </a:extLst>
          </p:cNvPr>
          <p:cNvSpPr txBox="1"/>
          <p:nvPr/>
        </p:nvSpPr>
        <p:spPr>
          <a:xfrm>
            <a:off x="4723447" y="2260196"/>
            <a:ext cx="6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D55E902-69AE-3A95-1B82-0FCEEB6EE79F}"/>
              </a:ext>
            </a:extLst>
          </p:cNvPr>
          <p:cNvSpPr txBox="1"/>
          <p:nvPr/>
        </p:nvSpPr>
        <p:spPr>
          <a:xfrm>
            <a:off x="6744652" y="1983847"/>
            <a:ext cx="143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Weerstand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3091D03-FB0C-DB96-F076-32A6543D0F82}"/>
              </a:ext>
            </a:extLst>
          </p:cNvPr>
          <p:cNvSpPr/>
          <p:nvPr/>
        </p:nvSpPr>
        <p:spPr>
          <a:xfrm>
            <a:off x="6744652" y="1398713"/>
            <a:ext cx="45719" cy="530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C1F9E94-5AFC-68A6-9B9B-CC34FBE6BD44}"/>
              </a:ext>
            </a:extLst>
          </p:cNvPr>
          <p:cNvSpPr/>
          <p:nvPr/>
        </p:nvSpPr>
        <p:spPr>
          <a:xfrm>
            <a:off x="6877387" y="1413577"/>
            <a:ext cx="45719" cy="5309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21D12E5-5326-A5C0-5751-6A276A761E09}"/>
              </a:ext>
            </a:extLst>
          </p:cNvPr>
          <p:cNvSpPr/>
          <p:nvPr/>
        </p:nvSpPr>
        <p:spPr>
          <a:xfrm>
            <a:off x="7021342" y="1426025"/>
            <a:ext cx="45719" cy="530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8108B8E-D9F4-7A2B-FB78-87A2EC994742}"/>
              </a:ext>
            </a:extLst>
          </p:cNvPr>
          <p:cNvSpPr/>
          <p:nvPr/>
        </p:nvSpPr>
        <p:spPr>
          <a:xfrm>
            <a:off x="7695994" y="1412233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912DF1E4-A9C1-1306-AA31-A9E079117EA6}"/>
              </a:ext>
            </a:extLst>
          </p:cNvPr>
          <p:cNvSpPr/>
          <p:nvPr/>
        </p:nvSpPr>
        <p:spPr>
          <a:xfrm>
            <a:off x="4522746" y="1103089"/>
            <a:ext cx="1206289" cy="11506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37731B70-951C-E434-9F1C-71974D398D6E}"/>
              </a:ext>
            </a:extLst>
          </p:cNvPr>
          <p:cNvSpPr/>
          <p:nvPr/>
        </p:nvSpPr>
        <p:spPr>
          <a:xfrm rot="3253622">
            <a:off x="5681047" y="941458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5BB85BB-75DE-84CE-5E79-B9FB8B28C9E5}"/>
              </a:ext>
            </a:extLst>
          </p:cNvPr>
          <p:cNvSpPr/>
          <p:nvPr/>
        </p:nvSpPr>
        <p:spPr>
          <a:xfrm rot="3253622">
            <a:off x="5742943" y="1072195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A9BC4C56-6D95-91A1-0DFC-39695B7F1A2B}"/>
              </a:ext>
            </a:extLst>
          </p:cNvPr>
          <p:cNvSpPr/>
          <p:nvPr/>
        </p:nvSpPr>
        <p:spPr>
          <a:xfrm rot="3253622">
            <a:off x="5754587" y="1223224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1804BEE5-4F3F-1609-285C-BCE0CC2A29D2}"/>
              </a:ext>
            </a:extLst>
          </p:cNvPr>
          <p:cNvSpPr/>
          <p:nvPr/>
        </p:nvSpPr>
        <p:spPr>
          <a:xfrm>
            <a:off x="5497547" y="3657924"/>
            <a:ext cx="98236" cy="9153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F9676FFF-CBF6-3F3A-2880-D71D21F358AA}"/>
              </a:ext>
            </a:extLst>
          </p:cNvPr>
          <p:cNvSpPr/>
          <p:nvPr/>
        </p:nvSpPr>
        <p:spPr>
          <a:xfrm rot="5400000">
            <a:off x="4754681" y="3756803"/>
            <a:ext cx="781348" cy="70438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6D961DB5-2751-B401-23F8-9EA9406A8837}"/>
              </a:ext>
            </a:extLst>
          </p:cNvPr>
          <p:cNvSpPr/>
          <p:nvPr/>
        </p:nvSpPr>
        <p:spPr>
          <a:xfrm>
            <a:off x="6569370" y="3846142"/>
            <a:ext cx="1573161" cy="530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48EB1778-087F-7E2F-4DEB-4996940C1204}"/>
              </a:ext>
            </a:extLst>
          </p:cNvPr>
          <p:cNvCxnSpPr>
            <a:cxnSpLocks/>
            <a:stCxn id="46" idx="3"/>
            <a:endCxn id="43" idx="3"/>
          </p:cNvCxnSpPr>
          <p:nvPr/>
        </p:nvCxnSpPr>
        <p:spPr>
          <a:xfrm flipV="1">
            <a:off x="3481336" y="4108995"/>
            <a:ext cx="1311827" cy="26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8C1CAC14-3C76-78E4-0D75-6E41169FB613}"/>
              </a:ext>
            </a:extLst>
          </p:cNvPr>
          <p:cNvSpPr txBox="1"/>
          <p:nvPr/>
        </p:nvSpPr>
        <p:spPr>
          <a:xfrm>
            <a:off x="2707406" y="3926947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Port B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67417A8A-0D31-2E18-2519-3B0ED2B11CE5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 flipV="1">
            <a:off x="5595783" y="4111613"/>
            <a:ext cx="973587" cy="3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D89C071C-0E89-3B90-25B1-ABBFACE6AAC1}"/>
              </a:ext>
            </a:extLst>
          </p:cNvPr>
          <p:cNvSpPr/>
          <p:nvPr/>
        </p:nvSpPr>
        <p:spPr>
          <a:xfrm rot="5400000" flipH="1">
            <a:off x="8952220" y="4534705"/>
            <a:ext cx="45719" cy="530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9" name="Verbindingslijn: gebogen 48">
            <a:extLst>
              <a:ext uri="{FF2B5EF4-FFF2-40B4-BE49-F238E27FC236}">
                <a16:creationId xmlns:a16="http://schemas.microsoft.com/office/drawing/2014/main" id="{53F27669-B364-AE83-06FB-CAB5BFA147E7}"/>
              </a:ext>
            </a:extLst>
          </p:cNvPr>
          <p:cNvCxnSpPr>
            <a:cxnSpLocks/>
            <a:stCxn id="44" idx="3"/>
            <a:endCxn id="48" idx="3"/>
          </p:cNvCxnSpPr>
          <p:nvPr/>
        </p:nvCxnSpPr>
        <p:spPr>
          <a:xfrm>
            <a:off x="8142531" y="4111613"/>
            <a:ext cx="832548" cy="66570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D686CEC5-A001-ED5B-5DFA-23E62C7F43C5}"/>
              </a:ext>
            </a:extLst>
          </p:cNvPr>
          <p:cNvSpPr txBox="1"/>
          <p:nvPr/>
        </p:nvSpPr>
        <p:spPr>
          <a:xfrm>
            <a:off x="8639891" y="493420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GND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ED1CB668-45B0-66E7-D18F-1901D49363B8}"/>
              </a:ext>
            </a:extLst>
          </p:cNvPr>
          <p:cNvSpPr txBox="1"/>
          <p:nvPr/>
        </p:nvSpPr>
        <p:spPr>
          <a:xfrm>
            <a:off x="4793163" y="4707194"/>
            <a:ext cx="6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LED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87F02535-DB6B-809F-ACC3-A71553FD17E4}"/>
              </a:ext>
            </a:extLst>
          </p:cNvPr>
          <p:cNvSpPr txBox="1"/>
          <p:nvPr/>
        </p:nvSpPr>
        <p:spPr>
          <a:xfrm>
            <a:off x="6814368" y="4430845"/>
            <a:ext cx="143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Weerstand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E0A57533-AAB7-3D36-D412-F518967B4BC2}"/>
              </a:ext>
            </a:extLst>
          </p:cNvPr>
          <p:cNvSpPr/>
          <p:nvPr/>
        </p:nvSpPr>
        <p:spPr>
          <a:xfrm>
            <a:off x="6814368" y="3845711"/>
            <a:ext cx="45719" cy="530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FF4A3419-ED54-D2F8-B31E-2F55EC2BA682}"/>
              </a:ext>
            </a:extLst>
          </p:cNvPr>
          <p:cNvSpPr/>
          <p:nvPr/>
        </p:nvSpPr>
        <p:spPr>
          <a:xfrm>
            <a:off x="6947103" y="3860575"/>
            <a:ext cx="45719" cy="5309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EA89BFC9-D5E0-CD65-01DD-2329DDB86724}"/>
              </a:ext>
            </a:extLst>
          </p:cNvPr>
          <p:cNvSpPr/>
          <p:nvPr/>
        </p:nvSpPr>
        <p:spPr>
          <a:xfrm>
            <a:off x="7091058" y="3873023"/>
            <a:ext cx="45719" cy="530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B1B1AB9F-9DF9-640D-8DA5-7C8C68016804}"/>
              </a:ext>
            </a:extLst>
          </p:cNvPr>
          <p:cNvSpPr/>
          <p:nvPr/>
        </p:nvSpPr>
        <p:spPr>
          <a:xfrm>
            <a:off x="7765710" y="3859231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0ED90B75-A934-19AE-C40C-043FFB0E753E}"/>
              </a:ext>
            </a:extLst>
          </p:cNvPr>
          <p:cNvSpPr/>
          <p:nvPr/>
        </p:nvSpPr>
        <p:spPr>
          <a:xfrm>
            <a:off x="4592462" y="3550087"/>
            <a:ext cx="1206289" cy="11506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A00B1429-C2F5-BF97-F77F-023944BB852E}"/>
              </a:ext>
            </a:extLst>
          </p:cNvPr>
          <p:cNvSpPr/>
          <p:nvPr/>
        </p:nvSpPr>
        <p:spPr>
          <a:xfrm rot="3253622">
            <a:off x="5750763" y="3388456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7D7260B5-4FAE-FF84-27DA-BF8CA40C76C9}"/>
              </a:ext>
            </a:extLst>
          </p:cNvPr>
          <p:cNvSpPr/>
          <p:nvPr/>
        </p:nvSpPr>
        <p:spPr>
          <a:xfrm rot="3253622">
            <a:off x="5812659" y="3519193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E0511384-3849-9135-1F58-55541771D0AF}"/>
              </a:ext>
            </a:extLst>
          </p:cNvPr>
          <p:cNvSpPr/>
          <p:nvPr/>
        </p:nvSpPr>
        <p:spPr>
          <a:xfrm rot="3253622">
            <a:off x="5824303" y="3670222"/>
            <a:ext cx="45719" cy="5309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FCB7E6-3E07-63F2-C6D6-E54F3D59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FEC-93CB-41C2-BFEC-24D726A00BF9}" type="datetime1">
              <a:rPr lang="nl-NL" smtClean="0"/>
              <a:t>1-4-2026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9B0399-2131-954D-F927-97AE3B3F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40D455-6456-5557-29A2-00CC9859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7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08141-A3F4-FD6D-E49B-FDC23653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is een </a:t>
            </a:r>
            <a:r>
              <a:rPr lang="nl-NL" sz="3200" dirty="0" err="1"/>
              <a:t>Arduino</a:t>
            </a:r>
            <a:r>
              <a:rPr lang="nl-NL" sz="3200" dirty="0"/>
              <a:t>? Een </a:t>
            </a:r>
            <a:r>
              <a:rPr lang="nl-NL" sz="3200" dirty="0" err="1"/>
              <a:t>Peripheral</a:t>
            </a:r>
            <a:r>
              <a:rPr lang="nl-NL" sz="3200" dirty="0"/>
              <a:t> Interface Controller of PIC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9DF4F9-53F3-3BBC-27EF-C0D6AD2F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2CF35D-6A53-FEAC-7B6D-41C97EEB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1D7F66-29BA-91E8-FD60-D5B230B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785640-A437-8F26-E8A5-A5C848898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9643"/>
            <a:ext cx="10515600" cy="43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D66904-3141-4F7A-A37B-DE1B4CE9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66B15A-FC18-3D12-3010-B38F8087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71500-C839-AE4B-E27D-83023E88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6C882-E57D-7E3A-15FE-9498AD5A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74" y="0"/>
            <a:ext cx="9806984" cy="6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B8DF8-A248-1D2C-F884-79B4C9A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kun je ermee?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66297E-7F04-FBA2-2224-F455041E3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Led aansturen. Aan/Uit, dimmen, knipperen.</a:t>
            </a:r>
          </a:p>
          <a:p>
            <a:r>
              <a:rPr lang="nl-NL" dirty="0" err="1"/>
              <a:t>Servo</a:t>
            </a:r>
            <a:r>
              <a:rPr lang="nl-NL" dirty="0"/>
              <a:t> aansturen.</a:t>
            </a:r>
          </a:p>
          <a:p>
            <a:r>
              <a:rPr lang="nl-NL" dirty="0"/>
              <a:t>Stappenmotor aansturen.</a:t>
            </a:r>
          </a:p>
          <a:p>
            <a:r>
              <a:rPr lang="nl-NL" dirty="0"/>
              <a:t>DC motor aansturen met PWM.</a:t>
            </a:r>
          </a:p>
          <a:p>
            <a:r>
              <a:rPr lang="nl-NL" dirty="0"/>
              <a:t>Communicatie tussen </a:t>
            </a:r>
            <a:r>
              <a:rPr lang="nl-NL" dirty="0" err="1"/>
              <a:t>Arduino’s</a:t>
            </a:r>
            <a:r>
              <a:rPr lang="nl-NL" dirty="0"/>
              <a:t> / systemen.</a:t>
            </a:r>
          </a:p>
          <a:p>
            <a:pPr lvl="1"/>
            <a:r>
              <a:rPr lang="nl-NL" dirty="0"/>
              <a:t>Acties op Events</a:t>
            </a:r>
          </a:p>
          <a:p>
            <a:r>
              <a:rPr lang="nl-NL" dirty="0"/>
              <a:t>DCC++ toepassing.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78E91F-1D45-358E-12A7-77AEC900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9AE3F7-032A-66B9-8443-47EC6D53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6F4FA-A7E7-0B8E-D998-36840AB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1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CB435-EA8A-2C8B-2182-B2F890F1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(getallen)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19D2BC-D1ED-2901-802A-A2C6FFDB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Bit: kan een 1 of 0 bevatten</a:t>
            </a:r>
          </a:p>
          <a:p>
            <a:r>
              <a:rPr lang="nl-NL" dirty="0"/>
              <a:t>Byte: 8 bits met een waarde tussen 0 (00) – 255 (FF) (256)</a:t>
            </a:r>
          </a:p>
          <a:p>
            <a:r>
              <a:rPr lang="nl-NL" dirty="0" err="1"/>
              <a:t>Char</a:t>
            </a:r>
            <a:r>
              <a:rPr lang="nl-NL" dirty="0"/>
              <a:t>: byte met </a:t>
            </a:r>
            <a:r>
              <a:rPr lang="nl-NL" dirty="0" err="1"/>
              <a:t>sign</a:t>
            </a:r>
            <a:r>
              <a:rPr lang="nl-NL" dirty="0"/>
              <a:t> bit (-127 - +127)</a:t>
            </a:r>
          </a:p>
          <a:p>
            <a:r>
              <a:rPr lang="nl-NL" dirty="0" err="1"/>
              <a:t>Unsigned</a:t>
            </a:r>
            <a:r>
              <a:rPr lang="nl-NL" dirty="0"/>
              <a:t> </a:t>
            </a:r>
            <a:r>
              <a:rPr lang="nl-NL" dirty="0" err="1"/>
              <a:t>char</a:t>
            </a:r>
            <a:r>
              <a:rPr lang="nl-NL" dirty="0"/>
              <a:t>: 8 bits zonder </a:t>
            </a:r>
            <a:r>
              <a:rPr lang="nl-NL" dirty="0" err="1"/>
              <a:t>sign</a:t>
            </a:r>
            <a:r>
              <a:rPr lang="nl-NL" dirty="0"/>
              <a:t> bit.</a:t>
            </a:r>
          </a:p>
          <a:p>
            <a:r>
              <a:rPr lang="nl-NL" dirty="0"/>
              <a:t>Word: 16 bits met waarde tussen 0 (0000) – 65.535 (FFFF) (64k)</a:t>
            </a:r>
          </a:p>
          <a:p>
            <a:r>
              <a:rPr lang="nl-NL" dirty="0"/>
              <a:t>Int: word met </a:t>
            </a:r>
            <a:r>
              <a:rPr lang="nl-NL" dirty="0" err="1"/>
              <a:t>sign</a:t>
            </a:r>
            <a:r>
              <a:rPr lang="nl-NL" dirty="0"/>
              <a:t> bit (-32.767 - +32.767)</a:t>
            </a:r>
          </a:p>
          <a:p>
            <a:r>
              <a:rPr lang="nl-NL" dirty="0" err="1"/>
              <a:t>Unsigned</a:t>
            </a:r>
            <a:r>
              <a:rPr lang="nl-NL" dirty="0"/>
              <a:t> int: 16 bits zonder </a:t>
            </a:r>
            <a:r>
              <a:rPr lang="nl-NL" dirty="0" err="1"/>
              <a:t>sign</a:t>
            </a:r>
            <a:r>
              <a:rPr lang="nl-NL" dirty="0"/>
              <a:t> bit.</a:t>
            </a:r>
          </a:p>
          <a:p>
            <a:r>
              <a:rPr lang="nl-NL" dirty="0" err="1"/>
              <a:t>Float</a:t>
            </a:r>
            <a:r>
              <a:rPr lang="nl-NL" dirty="0"/>
              <a:t>: </a:t>
            </a:r>
            <a:r>
              <a:rPr lang="nl-NL" dirty="0" err="1"/>
              <a:t>floating</a:t>
            </a:r>
            <a:r>
              <a:rPr lang="nl-NL" dirty="0"/>
              <a:t> </a:t>
            </a:r>
            <a:r>
              <a:rPr lang="nl-NL" dirty="0" err="1"/>
              <a:t>comma</a:t>
            </a:r>
            <a:r>
              <a:rPr lang="nl-NL" dirty="0"/>
              <a:t> getal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010C01-1059-C159-D707-C411D43B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39BE6A-76D5-299B-AE14-D0B29FF5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3D180D-FC49-7E14-1390-976BA95E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88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99D04-9E26-D7F0-2F5D-739020F3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7876-862F-D072-5FDE-5EAA5014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nl-NL" dirty="0"/>
              <a:t>Beschrijving programma (commentaar)</a:t>
            </a:r>
          </a:p>
          <a:p>
            <a:pPr lvl="0"/>
            <a:r>
              <a:rPr lang="nl-NL" dirty="0" err="1"/>
              <a:t>Include</a:t>
            </a:r>
            <a:r>
              <a:rPr lang="nl-NL" dirty="0"/>
              <a:t> blok</a:t>
            </a:r>
          </a:p>
          <a:p>
            <a:pPr lvl="0"/>
            <a:r>
              <a:rPr lang="nl-NL" dirty="0" err="1"/>
              <a:t>Define</a:t>
            </a:r>
            <a:r>
              <a:rPr lang="nl-NL" dirty="0"/>
              <a:t> blok</a:t>
            </a:r>
          </a:p>
          <a:p>
            <a:pPr lvl="0"/>
            <a:r>
              <a:rPr lang="nl-NL" dirty="0"/>
              <a:t>Variabelen (Globaal een Lokaal)</a:t>
            </a:r>
          </a:p>
          <a:p>
            <a:r>
              <a:rPr lang="nl-NL" dirty="0"/>
              <a:t>Constanten (Globaal een Lokaal)</a:t>
            </a:r>
          </a:p>
          <a:p>
            <a:pPr lvl="0"/>
            <a:r>
              <a:rPr lang="nl-NL" dirty="0"/>
              <a:t>Array declaraties (optioneel)</a:t>
            </a:r>
          </a:p>
          <a:p>
            <a:pPr lvl="0"/>
            <a:r>
              <a:rPr lang="nl-NL" dirty="0"/>
              <a:t>Strings</a:t>
            </a:r>
          </a:p>
          <a:p>
            <a:pPr lvl="0"/>
            <a:r>
              <a:rPr lang="nl-NL" dirty="0" err="1"/>
              <a:t>Struct</a:t>
            </a:r>
            <a:r>
              <a:rPr lang="nl-NL" dirty="0"/>
              <a:t> declaraties (optioneel)</a:t>
            </a:r>
          </a:p>
          <a:p>
            <a:pPr lvl="0"/>
            <a:r>
              <a:rPr lang="nl-NL" dirty="0"/>
              <a:t>initialisatie</a:t>
            </a:r>
          </a:p>
          <a:p>
            <a:pPr lvl="0"/>
            <a:r>
              <a:rPr lang="nl-NL" dirty="0"/>
              <a:t>Setup routine</a:t>
            </a:r>
          </a:p>
          <a:p>
            <a:pPr lvl="0"/>
            <a:r>
              <a:rPr lang="nl-NL" dirty="0" err="1"/>
              <a:t>Main</a:t>
            </a:r>
            <a:r>
              <a:rPr lang="nl-NL" dirty="0"/>
              <a:t> loop routine</a:t>
            </a:r>
          </a:p>
          <a:p>
            <a:pPr lvl="0"/>
            <a:r>
              <a:rPr lang="nl-NL" dirty="0"/>
              <a:t>Subroutines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35CD4E-63FC-B62D-AD64-354B7CE6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D5AFEF-DC14-11FD-BEF1-356FA6DB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77EA64-5386-8F3E-0045-EEE3576F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9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FD030-806E-EFE3-D030-51C68847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DC74F-99ED-B7B8-D445-5A3F79A4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Hoofdletter gevoelig. Instructies met kleine letters.</a:t>
            </a:r>
          </a:p>
          <a:p>
            <a:pPr lvl="0"/>
            <a:r>
              <a:rPr lang="nl-NL" sz="2400" dirty="0"/>
              <a:t>Beschrijving programma (commentaar)</a:t>
            </a:r>
          </a:p>
          <a:p>
            <a:pPr marL="0" indent="0">
              <a:buNone/>
            </a:pPr>
            <a:r>
              <a:rPr lang="nl-NL" sz="2400" dirty="0"/>
              <a:t>	// </a:t>
            </a:r>
            <a:r>
              <a:rPr lang="nl-NL" sz="2400" dirty="0" err="1"/>
              <a:t>teksregel</a:t>
            </a:r>
            <a:endParaRPr lang="nl-NL" sz="2400" dirty="0"/>
          </a:p>
          <a:p>
            <a:pPr marL="0" lvl="0" indent="0">
              <a:buNone/>
            </a:pPr>
            <a:r>
              <a:rPr lang="nl-NL" sz="2400" dirty="0"/>
              <a:t>	/* </a:t>
            </a:r>
          </a:p>
          <a:p>
            <a:pPr marL="0" lvl="0" indent="0">
              <a:buNone/>
            </a:pPr>
            <a:r>
              <a:rPr lang="nl-NL" sz="2400" dirty="0"/>
              <a:t>	tekst blok</a:t>
            </a:r>
          </a:p>
          <a:p>
            <a:pPr marL="0" lvl="0" indent="0">
              <a:buNone/>
            </a:pPr>
            <a:r>
              <a:rPr lang="nl-NL" sz="2400" dirty="0"/>
              <a:t>	*/</a:t>
            </a:r>
          </a:p>
          <a:p>
            <a:pPr lvl="0"/>
            <a:r>
              <a:rPr lang="nl-NL" sz="2400" dirty="0" err="1"/>
              <a:t>Include</a:t>
            </a:r>
            <a:r>
              <a:rPr lang="nl-NL" sz="2400" dirty="0"/>
              <a:t> blok</a:t>
            </a:r>
          </a:p>
          <a:p>
            <a:pPr marL="0" lvl="0" indent="0">
              <a:buNone/>
            </a:pPr>
            <a:r>
              <a:rPr lang="nl-NL" sz="2400" dirty="0"/>
              <a:t>	#include &lt;</a:t>
            </a:r>
            <a:r>
              <a:rPr lang="nl-NL" sz="2400" dirty="0" err="1"/>
              <a:t>naam.h</a:t>
            </a:r>
            <a:r>
              <a:rPr lang="nl-NL" sz="2400" dirty="0"/>
              <a:t>&gt;	// </a:t>
            </a:r>
            <a:r>
              <a:rPr lang="nl-NL" sz="2400" dirty="0" err="1"/>
              <a:t>library</a:t>
            </a:r>
            <a:r>
              <a:rPr lang="nl-NL" sz="2400" dirty="0"/>
              <a:t> wordt meegenomen</a:t>
            </a:r>
          </a:p>
          <a:p>
            <a:pPr lvl="0"/>
            <a:r>
              <a:rPr lang="nl-NL" sz="2400" dirty="0" err="1"/>
              <a:t>Define</a:t>
            </a:r>
            <a:r>
              <a:rPr lang="nl-NL" sz="2400" dirty="0"/>
              <a:t> blok</a:t>
            </a:r>
          </a:p>
          <a:p>
            <a:pPr marL="0" lvl="0" indent="0">
              <a:buNone/>
            </a:pPr>
            <a:r>
              <a:rPr lang="nl-NL" sz="2400" dirty="0"/>
              <a:t>	#define &lt;naam&gt; &lt;waarde&gt;	// waarde kan met de naam gebruikt worden</a:t>
            </a:r>
          </a:p>
          <a:p>
            <a:endParaRPr lang="nl-NL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9BF7B-D15C-6B09-3FB1-DBE6DF6A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8E080D-530F-430D-A99F-7ED4D1B7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38335-53DD-5554-B542-4D5130EA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77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811ED-358F-3E08-FE4B-01388A29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Basis begrippen (programmeren in C++)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6BDBE-EAD7-E911-5A42-D9F44AE4A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l-NL" sz="2000" dirty="0"/>
              <a:t>Variabelen</a:t>
            </a:r>
          </a:p>
          <a:p>
            <a:pPr marL="0" lvl="0" indent="0">
              <a:buNone/>
            </a:pPr>
            <a:r>
              <a:rPr lang="nl-NL" sz="2000" dirty="0"/>
              <a:t>	&lt;data type&gt; &lt;naam&gt; (=waarde);	// data type met naam en eventueel initiële waarde</a:t>
            </a:r>
          </a:p>
          <a:p>
            <a:pPr marL="0" indent="0">
              <a:buNone/>
            </a:pPr>
            <a:r>
              <a:rPr lang="nl-NL" sz="2000" dirty="0"/>
              <a:t>data typen:</a:t>
            </a:r>
          </a:p>
          <a:p>
            <a:pPr lvl="1"/>
            <a:r>
              <a:rPr lang="nl-NL" sz="1600" dirty="0" err="1"/>
              <a:t>bool</a:t>
            </a:r>
            <a:endParaRPr lang="nl-NL" sz="1600" dirty="0"/>
          </a:p>
          <a:p>
            <a:pPr lvl="1"/>
            <a:r>
              <a:rPr lang="nl-NL" sz="1600" dirty="0" err="1"/>
              <a:t>char</a:t>
            </a:r>
            <a:endParaRPr lang="nl-NL" sz="1600" dirty="0"/>
          </a:p>
          <a:p>
            <a:pPr lvl="1"/>
            <a:r>
              <a:rPr lang="nl-NL" sz="1600" dirty="0" err="1"/>
              <a:t>unsigned</a:t>
            </a:r>
            <a:r>
              <a:rPr lang="nl-NL" sz="1600" dirty="0"/>
              <a:t> </a:t>
            </a:r>
            <a:r>
              <a:rPr lang="nl-NL" sz="1600" dirty="0" err="1"/>
              <a:t>char</a:t>
            </a:r>
            <a:endParaRPr lang="nl-NL" sz="1600" dirty="0"/>
          </a:p>
          <a:p>
            <a:pPr lvl="1"/>
            <a:r>
              <a:rPr lang="nl-NL" sz="1600" dirty="0"/>
              <a:t>int</a:t>
            </a:r>
          </a:p>
          <a:p>
            <a:pPr lvl="1"/>
            <a:r>
              <a:rPr lang="nl-NL" sz="1600" dirty="0" err="1"/>
              <a:t>unsigned</a:t>
            </a:r>
            <a:r>
              <a:rPr lang="nl-NL" sz="1600" dirty="0"/>
              <a:t> int</a:t>
            </a:r>
          </a:p>
          <a:p>
            <a:pPr lvl="1"/>
            <a:r>
              <a:rPr lang="nl-NL" sz="1600" dirty="0" err="1"/>
              <a:t>Float</a:t>
            </a:r>
            <a:endParaRPr lang="nl-NL" sz="1600" dirty="0"/>
          </a:p>
          <a:p>
            <a:r>
              <a:rPr lang="nl-NL" sz="2000" dirty="0"/>
              <a:t>Globale en Lokale variabelen.</a:t>
            </a:r>
          </a:p>
          <a:p>
            <a:r>
              <a:rPr lang="nl-NL" sz="2000" dirty="0" err="1"/>
              <a:t>volatile</a:t>
            </a:r>
            <a:r>
              <a:rPr lang="nl-NL" sz="2000" dirty="0"/>
              <a:t> variabelen</a:t>
            </a:r>
          </a:p>
          <a:p>
            <a:r>
              <a:rPr lang="nl-NL" sz="2000" dirty="0"/>
              <a:t>Constanten</a:t>
            </a:r>
          </a:p>
          <a:p>
            <a:pPr marL="457200" lvl="1" indent="0">
              <a:buNone/>
            </a:pPr>
            <a:r>
              <a:rPr lang="nl-NL" sz="1600" dirty="0" err="1"/>
              <a:t>const</a:t>
            </a:r>
            <a:r>
              <a:rPr lang="nl-NL" sz="1600" dirty="0"/>
              <a:t> &lt;data type&gt; &lt;naam&gt;=&lt;waarde&gt;;	// constante met een vaste 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6BC26-80DF-75D6-DBD9-E62D062F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7DEC-CBC5-4B79-AF68-A62FA32AB4A5}" type="datetime1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9EE80A-ADB4-E595-C49B-88664BA1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 MSCOB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F1DD7-56CC-9152-D563-B7BDB689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201C-EF58-47C0-A9B3-7428A19B945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182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Breedbeeld</PresentationFormat>
  <Paragraphs>255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Symbol</vt:lpstr>
      <vt:lpstr>Kantoorthema</vt:lpstr>
      <vt:lpstr>PowerPoint-presentatie</vt:lpstr>
      <vt:lpstr>Dag 1: basis</vt:lpstr>
      <vt:lpstr>Wat is een Arduino? Een Peripheral Interface Controller of PIC</vt:lpstr>
      <vt:lpstr>PowerPoint-presentatie</vt:lpstr>
      <vt:lpstr>Wat kun je ermee?</vt:lpstr>
      <vt:lpstr>Basis begrippen (getallen)</vt:lpstr>
      <vt:lpstr>Basis begrippen (programmeren in C++)</vt:lpstr>
      <vt:lpstr>Basis begrippen (programmeren in C++)</vt:lpstr>
      <vt:lpstr>Basis begrippen (programmeren in C++)</vt:lpstr>
      <vt:lpstr>Basis begrippen (programmeren in C++)</vt:lpstr>
      <vt:lpstr>Basis begrippen (programmeren in C++)</vt:lpstr>
      <vt:lpstr>Basis begrippen (programmeren in C++)</vt:lpstr>
      <vt:lpstr>Basis begrippen (programmeren in C++)</vt:lpstr>
      <vt:lpstr>Programmeren van Arduino</vt:lpstr>
      <vt:lpstr>Programmeren van Arduino (vervolg)</vt:lpstr>
      <vt:lpstr>Programmeren van Arduino (vervolg)</vt:lpstr>
      <vt:lpstr>Programmeren van Arduino (vervolg)</vt:lpstr>
      <vt:lpstr>Programmeren van Arduino (vervolg)</vt:lpstr>
      <vt:lpstr>Programmeren van Arduino (vervolg)</vt:lpstr>
      <vt:lpstr>Programmeren van Arduino (vervolg)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Wim</dc:creator>
  <cp:lastModifiedBy>Wim</cp:lastModifiedBy>
  <cp:revision>4</cp:revision>
  <dcterms:created xsi:type="dcterms:W3CDTF">2026-03-16T13:41:11Z</dcterms:created>
  <dcterms:modified xsi:type="dcterms:W3CDTF">2026-04-01T14:28:07Z</dcterms:modified>
</cp:coreProperties>
</file>